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CB2A-A378-4E1F-BD4A-89FAE7B00FF8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B8A6-9BC7-4AED-9C5D-21F321E1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76F41244-15AE-48F0-9E72-CADB19273503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73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A34D83-FA25-4476-8E07-71C310367767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8A02AB87-D762-412D-9C28-15623268EDB5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65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D36238-0F00-448F-B784-0B3D6F41521A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9CB92161-8E62-45D6-B983-338883EF6591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75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D05259-3FAD-4B89-BE66-E7E5A191D348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F9966725-9C94-4638-A621-DD08D46CDE91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86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0ADADF-23FE-4432-8974-F4B5EB943688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0FB24EB9-A821-4873-A66B-425171D0631F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C063BA-3EF3-4566-A1A9-956634060A96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576513F6-B3C3-49D7-AF84-B31267709DB5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93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3BE0CF-C392-4363-BE26-559482A2A83F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AB63FC8D-8241-4126-98A2-E1A877933CB4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64CAF5-E70F-4809-B803-E03F1EFBAD2F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AB456C92-B9D0-4C9F-986E-0B6ADEB9827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B87A7A-1C1D-4A64-BFDE-7340FDC54558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B91BDF9E-C98C-440C-BDF1-E0A69173E0E0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B48F1B-5F7B-4376-8A5A-9D505174A21A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BC3B7B71-1380-490A-9719-5405CD54DB96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34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4714B1-7EA0-48E0-9829-9D4508679131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E74DFDE3-B00D-40C0-A1F1-66AC14B58462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FD1E84E-BA70-4E5E-B89E-7B6BCDDA24B7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/>
            <a:fld id="{8683A4CB-1E91-4844-B426-CDE6F4B3BA28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721" y="4343839"/>
            <a:ext cx="5030161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100" smtClean="0">
              <a:latin typeface="Tahoma" pitchFamily="32" charset="0"/>
              <a:ea typeface="Microsoft YaHei" charset="-122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E40E0FD-63C4-4262-96D4-CF5F2B6C8A56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3B4BBB-54DB-408E-8211-4614C5475A8F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ABFA4A-0350-4DC9-8D47-78E552DE54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ГИС в природопользовании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smtClean="0"/>
              <a:t>по ГИС-технологиям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1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8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Freeform 5"/>
          <p:cNvSpPr>
            <a:spLocks noChangeArrowheads="1"/>
          </p:cNvSpPr>
          <p:nvPr/>
        </p:nvSpPr>
        <p:spPr bwMode="auto">
          <a:xfrm>
            <a:off x="4716463" y="2636838"/>
            <a:ext cx="1746250" cy="2974975"/>
          </a:xfrm>
          <a:custGeom>
            <a:avLst/>
            <a:gdLst>
              <a:gd name="T0" fmla="*/ 695508 w 1746913"/>
              <a:gd name="T1" fmla="*/ 40937 h 2975211"/>
              <a:gd name="T2" fmla="*/ 695508 w 1746913"/>
              <a:gd name="T3" fmla="*/ 40937 h 2975211"/>
              <a:gd name="T4" fmla="*/ 545496 w 1746913"/>
              <a:gd name="T5" fmla="*/ 150101 h 2975211"/>
              <a:gd name="T6" fmla="*/ 0 w 1746913"/>
              <a:gd name="T7" fmla="*/ 1091647 h 2975211"/>
              <a:gd name="T8" fmla="*/ 27276 w 1746913"/>
              <a:gd name="T9" fmla="*/ 1364560 h 2975211"/>
              <a:gd name="T10" fmla="*/ 559134 w 1746913"/>
              <a:gd name="T11" fmla="*/ 1787573 h 2975211"/>
              <a:gd name="T12" fmla="*/ 600045 w 1746913"/>
              <a:gd name="T13" fmla="*/ 1964966 h 2975211"/>
              <a:gd name="T14" fmla="*/ 586408 w 1746913"/>
              <a:gd name="T15" fmla="*/ 2019548 h 2975211"/>
              <a:gd name="T16" fmla="*/ 586408 w 1746913"/>
              <a:gd name="T17" fmla="*/ 2101421 h 2975211"/>
              <a:gd name="T18" fmla="*/ 572772 w 1746913"/>
              <a:gd name="T19" fmla="*/ 2579017 h 2975211"/>
              <a:gd name="T20" fmla="*/ 1227367 w 1746913"/>
              <a:gd name="T21" fmla="*/ 2974739 h 2975211"/>
              <a:gd name="T22" fmla="*/ 1391016 w 1746913"/>
              <a:gd name="T23" fmla="*/ 2961095 h 2975211"/>
              <a:gd name="T24" fmla="*/ 1459202 w 1746913"/>
              <a:gd name="T25" fmla="*/ 2619955 h 2975211"/>
              <a:gd name="T26" fmla="*/ 1336467 w 1746913"/>
              <a:gd name="T27" fmla="*/ 2538081 h 2975211"/>
              <a:gd name="T28" fmla="*/ 1186455 w 1746913"/>
              <a:gd name="T29" fmla="*/ 1855801 h 2975211"/>
              <a:gd name="T30" fmla="*/ 1227367 w 1746913"/>
              <a:gd name="T31" fmla="*/ 1719345 h 2975211"/>
              <a:gd name="T32" fmla="*/ 1254642 w 1746913"/>
              <a:gd name="T33" fmla="*/ 1651118 h 2975211"/>
              <a:gd name="T34" fmla="*/ 1609214 w 1746913"/>
              <a:gd name="T35" fmla="*/ 1214458 h 2975211"/>
              <a:gd name="T36" fmla="*/ 1691038 w 1746913"/>
              <a:gd name="T37" fmla="*/ 1105293 h 2975211"/>
              <a:gd name="T38" fmla="*/ 1745587 w 1746913"/>
              <a:gd name="T39" fmla="*/ 818735 h 2975211"/>
              <a:gd name="T40" fmla="*/ 1131904 w 1746913"/>
              <a:gd name="T41" fmla="*/ 600406 h 2975211"/>
              <a:gd name="T42" fmla="*/ 1131904 w 1746913"/>
              <a:gd name="T43" fmla="*/ 300202 h 2975211"/>
              <a:gd name="T44" fmla="*/ 1022805 w 1746913"/>
              <a:gd name="T45" fmla="*/ 0 h 2975211"/>
              <a:gd name="T46" fmla="*/ 695508 w 1746913"/>
              <a:gd name="T47" fmla="*/ 40937 h 29752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6913" h="2975211">
                <a:moveTo>
                  <a:pt x="696036" y="40943"/>
                </a:moveTo>
                <a:lnTo>
                  <a:pt x="696036" y="40943"/>
                </a:lnTo>
                <a:lnTo>
                  <a:pt x="545910" y="150125"/>
                </a:lnTo>
                <a:lnTo>
                  <a:pt x="0" y="1091820"/>
                </a:lnTo>
                <a:cubicBezTo>
                  <a:pt x="36218" y="1272907"/>
                  <a:pt x="27296" y="1181904"/>
                  <a:pt x="27296" y="1364776"/>
                </a:cubicBezTo>
                <a:lnTo>
                  <a:pt x="559558" y="1787856"/>
                </a:lnTo>
                <a:cubicBezTo>
                  <a:pt x="573206" y="1846996"/>
                  <a:pt x="593409" y="1904998"/>
                  <a:pt x="600501" y="1965277"/>
                </a:cubicBezTo>
                <a:cubicBezTo>
                  <a:pt x="602693" y="1983905"/>
                  <a:pt x="588720" y="2001204"/>
                  <a:pt x="586854" y="2019868"/>
                </a:cubicBezTo>
                <a:cubicBezTo>
                  <a:pt x="584138" y="2047028"/>
                  <a:pt x="586854" y="2074459"/>
                  <a:pt x="586854" y="2101755"/>
                </a:cubicBezTo>
                <a:lnTo>
                  <a:pt x="573206" y="2579426"/>
                </a:lnTo>
                <a:lnTo>
                  <a:pt x="1228299" y="2975211"/>
                </a:lnTo>
                <a:lnTo>
                  <a:pt x="1392072" y="2961564"/>
                </a:lnTo>
                <a:lnTo>
                  <a:pt x="1460310" y="2620370"/>
                </a:lnTo>
                <a:lnTo>
                  <a:pt x="1337481" y="2538483"/>
                </a:lnTo>
                <a:lnTo>
                  <a:pt x="1187355" y="1856095"/>
                </a:lnTo>
                <a:cubicBezTo>
                  <a:pt x="1201003" y="1810602"/>
                  <a:pt x="1213279" y="1764675"/>
                  <a:pt x="1228299" y="1719617"/>
                </a:cubicBezTo>
                <a:cubicBezTo>
                  <a:pt x="1236046" y="1696376"/>
                  <a:pt x="1255594" y="1651379"/>
                  <a:pt x="1255594" y="1651379"/>
                </a:cubicBezTo>
                <a:lnTo>
                  <a:pt x="1610436" y="1214650"/>
                </a:lnTo>
                <a:lnTo>
                  <a:pt x="1692322" y="1105468"/>
                </a:lnTo>
                <a:lnTo>
                  <a:pt x="1746913" y="818865"/>
                </a:lnTo>
                <a:lnTo>
                  <a:pt x="1132764" y="600501"/>
                </a:lnTo>
                <a:lnTo>
                  <a:pt x="1132764" y="300250"/>
                </a:lnTo>
                <a:lnTo>
                  <a:pt x="1023582" y="0"/>
                </a:lnTo>
                <a:lnTo>
                  <a:pt x="696036" y="4094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2458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6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1165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Freeform 5"/>
          <p:cNvSpPr>
            <a:spLocks noChangeArrowheads="1"/>
          </p:cNvSpPr>
          <p:nvPr/>
        </p:nvSpPr>
        <p:spPr bwMode="auto">
          <a:xfrm>
            <a:off x="4716463" y="2636838"/>
            <a:ext cx="1746250" cy="2974975"/>
          </a:xfrm>
          <a:custGeom>
            <a:avLst/>
            <a:gdLst>
              <a:gd name="T0" fmla="*/ 695508 w 1746913"/>
              <a:gd name="T1" fmla="*/ 40937 h 2975211"/>
              <a:gd name="T2" fmla="*/ 695508 w 1746913"/>
              <a:gd name="T3" fmla="*/ 40937 h 2975211"/>
              <a:gd name="T4" fmla="*/ 545496 w 1746913"/>
              <a:gd name="T5" fmla="*/ 150101 h 2975211"/>
              <a:gd name="T6" fmla="*/ 0 w 1746913"/>
              <a:gd name="T7" fmla="*/ 1091647 h 2975211"/>
              <a:gd name="T8" fmla="*/ 27276 w 1746913"/>
              <a:gd name="T9" fmla="*/ 1364560 h 2975211"/>
              <a:gd name="T10" fmla="*/ 559134 w 1746913"/>
              <a:gd name="T11" fmla="*/ 1787573 h 2975211"/>
              <a:gd name="T12" fmla="*/ 600045 w 1746913"/>
              <a:gd name="T13" fmla="*/ 1964966 h 2975211"/>
              <a:gd name="T14" fmla="*/ 586408 w 1746913"/>
              <a:gd name="T15" fmla="*/ 2019548 h 2975211"/>
              <a:gd name="T16" fmla="*/ 586408 w 1746913"/>
              <a:gd name="T17" fmla="*/ 2101421 h 2975211"/>
              <a:gd name="T18" fmla="*/ 572772 w 1746913"/>
              <a:gd name="T19" fmla="*/ 2579017 h 2975211"/>
              <a:gd name="T20" fmla="*/ 1227367 w 1746913"/>
              <a:gd name="T21" fmla="*/ 2974739 h 2975211"/>
              <a:gd name="T22" fmla="*/ 1391016 w 1746913"/>
              <a:gd name="T23" fmla="*/ 2961095 h 2975211"/>
              <a:gd name="T24" fmla="*/ 1459202 w 1746913"/>
              <a:gd name="T25" fmla="*/ 2619955 h 2975211"/>
              <a:gd name="T26" fmla="*/ 1336467 w 1746913"/>
              <a:gd name="T27" fmla="*/ 2538081 h 2975211"/>
              <a:gd name="T28" fmla="*/ 1186455 w 1746913"/>
              <a:gd name="T29" fmla="*/ 1855801 h 2975211"/>
              <a:gd name="T30" fmla="*/ 1227367 w 1746913"/>
              <a:gd name="T31" fmla="*/ 1719345 h 2975211"/>
              <a:gd name="T32" fmla="*/ 1254642 w 1746913"/>
              <a:gd name="T33" fmla="*/ 1651118 h 2975211"/>
              <a:gd name="T34" fmla="*/ 1609214 w 1746913"/>
              <a:gd name="T35" fmla="*/ 1214458 h 2975211"/>
              <a:gd name="T36" fmla="*/ 1691038 w 1746913"/>
              <a:gd name="T37" fmla="*/ 1105293 h 2975211"/>
              <a:gd name="T38" fmla="*/ 1745587 w 1746913"/>
              <a:gd name="T39" fmla="*/ 818735 h 2975211"/>
              <a:gd name="T40" fmla="*/ 1131904 w 1746913"/>
              <a:gd name="T41" fmla="*/ 600406 h 2975211"/>
              <a:gd name="T42" fmla="*/ 1131904 w 1746913"/>
              <a:gd name="T43" fmla="*/ 300202 h 2975211"/>
              <a:gd name="T44" fmla="*/ 1022805 w 1746913"/>
              <a:gd name="T45" fmla="*/ 0 h 2975211"/>
              <a:gd name="T46" fmla="*/ 695508 w 1746913"/>
              <a:gd name="T47" fmla="*/ 40937 h 29752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6913" h="2975211">
                <a:moveTo>
                  <a:pt x="696036" y="40943"/>
                </a:moveTo>
                <a:lnTo>
                  <a:pt x="696036" y="40943"/>
                </a:lnTo>
                <a:lnTo>
                  <a:pt x="545910" y="150125"/>
                </a:lnTo>
                <a:lnTo>
                  <a:pt x="0" y="1091820"/>
                </a:lnTo>
                <a:cubicBezTo>
                  <a:pt x="36218" y="1272907"/>
                  <a:pt x="27296" y="1181904"/>
                  <a:pt x="27296" y="1364776"/>
                </a:cubicBezTo>
                <a:lnTo>
                  <a:pt x="559558" y="1787856"/>
                </a:lnTo>
                <a:cubicBezTo>
                  <a:pt x="573206" y="1846996"/>
                  <a:pt x="593409" y="1904998"/>
                  <a:pt x="600501" y="1965277"/>
                </a:cubicBezTo>
                <a:cubicBezTo>
                  <a:pt x="602693" y="1983905"/>
                  <a:pt x="588720" y="2001204"/>
                  <a:pt x="586854" y="2019868"/>
                </a:cubicBezTo>
                <a:cubicBezTo>
                  <a:pt x="584138" y="2047028"/>
                  <a:pt x="586854" y="2074459"/>
                  <a:pt x="586854" y="2101755"/>
                </a:cubicBezTo>
                <a:lnTo>
                  <a:pt x="573206" y="2579426"/>
                </a:lnTo>
                <a:lnTo>
                  <a:pt x="1228299" y="2975211"/>
                </a:lnTo>
                <a:lnTo>
                  <a:pt x="1392072" y="2961564"/>
                </a:lnTo>
                <a:lnTo>
                  <a:pt x="1460310" y="2620370"/>
                </a:lnTo>
                <a:lnTo>
                  <a:pt x="1337481" y="2538483"/>
                </a:lnTo>
                <a:lnTo>
                  <a:pt x="1187355" y="1856095"/>
                </a:lnTo>
                <a:cubicBezTo>
                  <a:pt x="1201003" y="1810602"/>
                  <a:pt x="1213279" y="1764675"/>
                  <a:pt x="1228299" y="1719617"/>
                </a:cubicBezTo>
                <a:cubicBezTo>
                  <a:pt x="1236046" y="1696376"/>
                  <a:pt x="1255594" y="1651379"/>
                  <a:pt x="1255594" y="1651379"/>
                </a:cubicBezTo>
                <a:lnTo>
                  <a:pt x="1610436" y="1214650"/>
                </a:lnTo>
                <a:lnTo>
                  <a:pt x="1692322" y="1105468"/>
                </a:lnTo>
                <a:lnTo>
                  <a:pt x="1746913" y="818865"/>
                </a:lnTo>
                <a:lnTo>
                  <a:pt x="1132764" y="600501"/>
                </a:lnTo>
                <a:lnTo>
                  <a:pt x="1132764" y="300250"/>
                </a:lnTo>
                <a:lnTo>
                  <a:pt x="1023582" y="0"/>
                </a:lnTo>
                <a:lnTo>
                  <a:pt x="696036" y="4094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Freeform 6"/>
          <p:cNvSpPr>
            <a:spLocks noChangeArrowheads="1"/>
          </p:cNvSpPr>
          <p:nvPr/>
        </p:nvSpPr>
        <p:spPr bwMode="auto">
          <a:xfrm>
            <a:off x="5426075" y="3508375"/>
            <a:ext cx="268288" cy="307975"/>
          </a:xfrm>
          <a:custGeom>
            <a:avLst/>
            <a:gdLst>
              <a:gd name="T0" fmla="*/ 139076 w 268357"/>
              <a:gd name="T1" fmla="*/ 59581 h 308113"/>
              <a:gd name="T2" fmla="*/ 99340 w 268357"/>
              <a:gd name="T3" fmla="*/ 198605 h 308113"/>
              <a:gd name="T4" fmla="*/ 149011 w 268357"/>
              <a:gd name="T5" fmla="*/ 218465 h 308113"/>
              <a:gd name="T6" fmla="*/ 268219 w 268357"/>
              <a:gd name="T7" fmla="*/ 238325 h 308113"/>
              <a:gd name="T8" fmla="*/ 248350 w 268357"/>
              <a:gd name="T9" fmla="*/ 307837 h 308113"/>
              <a:gd name="T10" fmla="*/ 158944 w 268357"/>
              <a:gd name="T11" fmla="*/ 307837 h 308113"/>
              <a:gd name="T12" fmla="*/ 59605 w 268357"/>
              <a:gd name="T13" fmla="*/ 268117 h 308113"/>
              <a:gd name="T14" fmla="*/ 0 w 268357"/>
              <a:gd name="T15" fmla="*/ 188674 h 308113"/>
              <a:gd name="T16" fmla="*/ 79473 w 268357"/>
              <a:gd name="T17" fmla="*/ 59581 h 308113"/>
              <a:gd name="T18" fmla="*/ 89406 w 268357"/>
              <a:gd name="T19" fmla="*/ 0 h 308113"/>
              <a:gd name="T20" fmla="*/ 139076 w 268357"/>
              <a:gd name="T21" fmla="*/ 59581 h 308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8357" h="308113">
                <a:moveTo>
                  <a:pt x="139148" y="59635"/>
                </a:moveTo>
                <a:lnTo>
                  <a:pt x="99392" y="198783"/>
                </a:lnTo>
                <a:lnTo>
                  <a:pt x="149087" y="218661"/>
                </a:lnTo>
                <a:lnTo>
                  <a:pt x="268357" y="238539"/>
                </a:lnTo>
                <a:lnTo>
                  <a:pt x="248478" y="308113"/>
                </a:lnTo>
                <a:lnTo>
                  <a:pt x="159026" y="308113"/>
                </a:lnTo>
                <a:lnTo>
                  <a:pt x="59635" y="268357"/>
                </a:lnTo>
                <a:lnTo>
                  <a:pt x="0" y="188844"/>
                </a:lnTo>
                <a:lnTo>
                  <a:pt x="79513" y="59635"/>
                </a:lnTo>
                <a:lnTo>
                  <a:pt x="89452" y="0"/>
                </a:lnTo>
                <a:lnTo>
                  <a:pt x="139148" y="59635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3059112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4583" name="AutoShape 8"/>
          <p:cNvCxnSpPr>
            <a:cxnSpLocks noChangeShapeType="1"/>
            <a:stCxn id="24581" idx="3"/>
          </p:cNvCxnSpPr>
          <p:nvPr/>
        </p:nvCxnSpPr>
        <p:spPr bwMode="auto">
          <a:xfrm flipV="1">
            <a:off x="5694363" y="3284538"/>
            <a:ext cx="390525" cy="4619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858963" y="6457950"/>
            <a:ext cx="5908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Идентификация интересующей области/объекта</a:t>
            </a:r>
          </a:p>
        </p:txBody>
      </p:sp>
    </p:spTree>
    <p:extLst>
      <p:ext uri="{BB962C8B-B14F-4D97-AF65-F5344CB8AC3E}">
        <p14:creationId xmlns:p14="http://schemas.microsoft.com/office/powerpoint/2010/main" val="77854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256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8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Freeform 5"/>
          <p:cNvSpPr>
            <a:spLocks noChangeArrowheads="1"/>
          </p:cNvSpPr>
          <p:nvPr/>
        </p:nvSpPr>
        <p:spPr bwMode="auto">
          <a:xfrm>
            <a:off x="4716463" y="2636838"/>
            <a:ext cx="1746250" cy="2974975"/>
          </a:xfrm>
          <a:custGeom>
            <a:avLst/>
            <a:gdLst>
              <a:gd name="T0" fmla="*/ 695508 w 1746913"/>
              <a:gd name="T1" fmla="*/ 40937 h 2975211"/>
              <a:gd name="T2" fmla="*/ 695508 w 1746913"/>
              <a:gd name="T3" fmla="*/ 40937 h 2975211"/>
              <a:gd name="T4" fmla="*/ 545496 w 1746913"/>
              <a:gd name="T5" fmla="*/ 150101 h 2975211"/>
              <a:gd name="T6" fmla="*/ 0 w 1746913"/>
              <a:gd name="T7" fmla="*/ 1091647 h 2975211"/>
              <a:gd name="T8" fmla="*/ 27276 w 1746913"/>
              <a:gd name="T9" fmla="*/ 1364560 h 2975211"/>
              <a:gd name="T10" fmla="*/ 559134 w 1746913"/>
              <a:gd name="T11" fmla="*/ 1787573 h 2975211"/>
              <a:gd name="T12" fmla="*/ 600045 w 1746913"/>
              <a:gd name="T13" fmla="*/ 1964966 h 2975211"/>
              <a:gd name="T14" fmla="*/ 586408 w 1746913"/>
              <a:gd name="T15" fmla="*/ 2019548 h 2975211"/>
              <a:gd name="T16" fmla="*/ 586408 w 1746913"/>
              <a:gd name="T17" fmla="*/ 2101421 h 2975211"/>
              <a:gd name="T18" fmla="*/ 572772 w 1746913"/>
              <a:gd name="T19" fmla="*/ 2579017 h 2975211"/>
              <a:gd name="T20" fmla="*/ 1227367 w 1746913"/>
              <a:gd name="T21" fmla="*/ 2974739 h 2975211"/>
              <a:gd name="T22" fmla="*/ 1391016 w 1746913"/>
              <a:gd name="T23" fmla="*/ 2961095 h 2975211"/>
              <a:gd name="T24" fmla="*/ 1459202 w 1746913"/>
              <a:gd name="T25" fmla="*/ 2619955 h 2975211"/>
              <a:gd name="T26" fmla="*/ 1336467 w 1746913"/>
              <a:gd name="T27" fmla="*/ 2538081 h 2975211"/>
              <a:gd name="T28" fmla="*/ 1186455 w 1746913"/>
              <a:gd name="T29" fmla="*/ 1855801 h 2975211"/>
              <a:gd name="T30" fmla="*/ 1227367 w 1746913"/>
              <a:gd name="T31" fmla="*/ 1719345 h 2975211"/>
              <a:gd name="T32" fmla="*/ 1254642 w 1746913"/>
              <a:gd name="T33" fmla="*/ 1651118 h 2975211"/>
              <a:gd name="T34" fmla="*/ 1609214 w 1746913"/>
              <a:gd name="T35" fmla="*/ 1214458 h 2975211"/>
              <a:gd name="T36" fmla="*/ 1691038 w 1746913"/>
              <a:gd name="T37" fmla="*/ 1105293 h 2975211"/>
              <a:gd name="T38" fmla="*/ 1745587 w 1746913"/>
              <a:gd name="T39" fmla="*/ 818735 h 2975211"/>
              <a:gd name="T40" fmla="*/ 1131904 w 1746913"/>
              <a:gd name="T41" fmla="*/ 600406 h 2975211"/>
              <a:gd name="T42" fmla="*/ 1131904 w 1746913"/>
              <a:gd name="T43" fmla="*/ 300202 h 2975211"/>
              <a:gd name="T44" fmla="*/ 1022805 w 1746913"/>
              <a:gd name="T45" fmla="*/ 0 h 2975211"/>
              <a:gd name="T46" fmla="*/ 695508 w 1746913"/>
              <a:gd name="T47" fmla="*/ 40937 h 29752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6913" h="2975211">
                <a:moveTo>
                  <a:pt x="696036" y="40943"/>
                </a:moveTo>
                <a:lnTo>
                  <a:pt x="696036" y="40943"/>
                </a:lnTo>
                <a:lnTo>
                  <a:pt x="545910" y="150125"/>
                </a:lnTo>
                <a:lnTo>
                  <a:pt x="0" y="1091820"/>
                </a:lnTo>
                <a:cubicBezTo>
                  <a:pt x="36218" y="1272907"/>
                  <a:pt x="27296" y="1181904"/>
                  <a:pt x="27296" y="1364776"/>
                </a:cubicBezTo>
                <a:lnTo>
                  <a:pt x="559558" y="1787856"/>
                </a:lnTo>
                <a:cubicBezTo>
                  <a:pt x="573206" y="1846996"/>
                  <a:pt x="593409" y="1904998"/>
                  <a:pt x="600501" y="1965277"/>
                </a:cubicBezTo>
                <a:cubicBezTo>
                  <a:pt x="602693" y="1983905"/>
                  <a:pt x="588720" y="2001204"/>
                  <a:pt x="586854" y="2019868"/>
                </a:cubicBezTo>
                <a:cubicBezTo>
                  <a:pt x="584138" y="2047028"/>
                  <a:pt x="586854" y="2074459"/>
                  <a:pt x="586854" y="2101755"/>
                </a:cubicBezTo>
                <a:lnTo>
                  <a:pt x="573206" y="2579426"/>
                </a:lnTo>
                <a:lnTo>
                  <a:pt x="1228299" y="2975211"/>
                </a:lnTo>
                <a:lnTo>
                  <a:pt x="1392072" y="2961564"/>
                </a:lnTo>
                <a:lnTo>
                  <a:pt x="1460310" y="2620370"/>
                </a:lnTo>
                <a:lnTo>
                  <a:pt x="1337481" y="2538483"/>
                </a:lnTo>
                <a:lnTo>
                  <a:pt x="1187355" y="1856095"/>
                </a:lnTo>
                <a:cubicBezTo>
                  <a:pt x="1201003" y="1810602"/>
                  <a:pt x="1213279" y="1764675"/>
                  <a:pt x="1228299" y="1719617"/>
                </a:cubicBezTo>
                <a:cubicBezTo>
                  <a:pt x="1236046" y="1696376"/>
                  <a:pt x="1255594" y="1651379"/>
                  <a:pt x="1255594" y="1651379"/>
                </a:cubicBezTo>
                <a:lnTo>
                  <a:pt x="1610436" y="1214650"/>
                </a:lnTo>
                <a:lnTo>
                  <a:pt x="1692322" y="1105468"/>
                </a:lnTo>
                <a:lnTo>
                  <a:pt x="1746913" y="818865"/>
                </a:lnTo>
                <a:lnTo>
                  <a:pt x="1132764" y="600501"/>
                </a:lnTo>
                <a:lnTo>
                  <a:pt x="1132764" y="300250"/>
                </a:lnTo>
                <a:lnTo>
                  <a:pt x="1023582" y="0"/>
                </a:lnTo>
                <a:lnTo>
                  <a:pt x="696036" y="4094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650"/>
            <a:ext cx="28797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Freeform 7"/>
          <p:cNvSpPr>
            <a:spLocks noChangeArrowheads="1"/>
          </p:cNvSpPr>
          <p:nvPr/>
        </p:nvSpPr>
        <p:spPr bwMode="auto">
          <a:xfrm>
            <a:off x="5575300" y="2703513"/>
            <a:ext cx="188913" cy="338137"/>
          </a:xfrm>
          <a:custGeom>
            <a:avLst/>
            <a:gdLst>
              <a:gd name="T0" fmla="*/ 9947 w 188844"/>
              <a:gd name="T1" fmla="*/ 109465 h 337931"/>
              <a:gd name="T2" fmla="*/ 9947 w 188844"/>
              <a:gd name="T3" fmla="*/ 109465 h 337931"/>
              <a:gd name="T4" fmla="*/ 0 w 188844"/>
              <a:gd name="T5" fmla="*/ 278636 h 337931"/>
              <a:gd name="T6" fmla="*/ 169089 w 188844"/>
              <a:gd name="T7" fmla="*/ 338343 h 337931"/>
              <a:gd name="T8" fmla="*/ 188982 w 188844"/>
              <a:gd name="T9" fmla="*/ 248782 h 337931"/>
              <a:gd name="T10" fmla="*/ 179035 w 188844"/>
              <a:gd name="T11" fmla="*/ 129367 h 337931"/>
              <a:gd name="T12" fmla="*/ 179035 w 188844"/>
              <a:gd name="T13" fmla="*/ 129367 h 337931"/>
              <a:gd name="T14" fmla="*/ 159142 w 188844"/>
              <a:gd name="T15" fmla="*/ 19903 h 337931"/>
              <a:gd name="T16" fmla="*/ 59679 w 188844"/>
              <a:gd name="T17" fmla="*/ 0 h 337931"/>
              <a:gd name="T18" fmla="*/ 9947 w 188844"/>
              <a:gd name="T19" fmla="*/ 109465 h 3379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8844" h="337931">
                <a:moveTo>
                  <a:pt x="9939" y="109331"/>
                </a:moveTo>
                <a:lnTo>
                  <a:pt x="9939" y="109331"/>
                </a:lnTo>
                <a:lnTo>
                  <a:pt x="0" y="278296"/>
                </a:lnTo>
                <a:lnTo>
                  <a:pt x="168965" y="337931"/>
                </a:lnTo>
                <a:lnTo>
                  <a:pt x="188844" y="248479"/>
                </a:lnTo>
                <a:cubicBezTo>
                  <a:pt x="178246" y="142494"/>
                  <a:pt x="178905" y="182383"/>
                  <a:pt x="178905" y="129209"/>
                </a:cubicBezTo>
                <a:lnTo>
                  <a:pt x="159026" y="19879"/>
                </a:lnTo>
                <a:lnTo>
                  <a:pt x="59635" y="0"/>
                </a:lnTo>
                <a:lnTo>
                  <a:pt x="9939" y="109331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Freeform 8"/>
          <p:cNvSpPr>
            <a:spLocks noChangeArrowheads="1"/>
          </p:cNvSpPr>
          <p:nvPr/>
        </p:nvSpPr>
        <p:spPr bwMode="auto">
          <a:xfrm>
            <a:off x="4035425" y="2185988"/>
            <a:ext cx="466725" cy="496887"/>
          </a:xfrm>
          <a:custGeom>
            <a:avLst/>
            <a:gdLst>
              <a:gd name="T0" fmla="*/ 178587 w 467139"/>
              <a:gd name="T1" fmla="*/ 0 h 496956"/>
              <a:gd name="T2" fmla="*/ 347254 w 467139"/>
              <a:gd name="T3" fmla="*/ 119235 h 496956"/>
              <a:gd name="T4" fmla="*/ 466311 w 467139"/>
              <a:gd name="T5" fmla="*/ 218601 h 496956"/>
              <a:gd name="T6" fmla="*/ 446469 w 467139"/>
              <a:gd name="T7" fmla="*/ 367646 h 496956"/>
              <a:gd name="T8" fmla="*/ 347254 w 467139"/>
              <a:gd name="T9" fmla="*/ 377583 h 496956"/>
              <a:gd name="T10" fmla="*/ 267880 w 467139"/>
              <a:gd name="T11" fmla="*/ 377583 h 496956"/>
              <a:gd name="T12" fmla="*/ 148823 w 467139"/>
              <a:gd name="T13" fmla="*/ 457074 h 496956"/>
              <a:gd name="T14" fmla="*/ 148823 w 467139"/>
              <a:gd name="T15" fmla="*/ 496818 h 496956"/>
              <a:gd name="T16" fmla="*/ 0 w 467139"/>
              <a:gd name="T17" fmla="*/ 437199 h 496956"/>
              <a:gd name="T18" fmla="*/ 0 w 467139"/>
              <a:gd name="T19" fmla="*/ 337836 h 496956"/>
              <a:gd name="T20" fmla="*/ 9921 w 467139"/>
              <a:gd name="T21" fmla="*/ 238473 h 496956"/>
              <a:gd name="T22" fmla="*/ 59529 w 467139"/>
              <a:gd name="T23" fmla="*/ 168919 h 496956"/>
              <a:gd name="T24" fmla="*/ 99215 w 467139"/>
              <a:gd name="T25" fmla="*/ 59618 h 496956"/>
              <a:gd name="T26" fmla="*/ 178587 w 467139"/>
              <a:gd name="T27" fmla="*/ 0 h 4969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7139" h="496956">
                <a:moveTo>
                  <a:pt x="178904" y="0"/>
                </a:moveTo>
                <a:lnTo>
                  <a:pt x="347870" y="119269"/>
                </a:lnTo>
                <a:lnTo>
                  <a:pt x="467139" y="218661"/>
                </a:lnTo>
                <a:lnTo>
                  <a:pt x="447261" y="367748"/>
                </a:lnTo>
                <a:lnTo>
                  <a:pt x="347870" y="377687"/>
                </a:lnTo>
                <a:lnTo>
                  <a:pt x="268356" y="377687"/>
                </a:lnTo>
                <a:lnTo>
                  <a:pt x="149087" y="457200"/>
                </a:lnTo>
                <a:lnTo>
                  <a:pt x="149087" y="496956"/>
                </a:lnTo>
                <a:lnTo>
                  <a:pt x="0" y="437321"/>
                </a:lnTo>
                <a:lnTo>
                  <a:pt x="0" y="337930"/>
                </a:lnTo>
                <a:lnTo>
                  <a:pt x="9939" y="238539"/>
                </a:lnTo>
                <a:lnTo>
                  <a:pt x="59635" y="168965"/>
                </a:lnTo>
                <a:lnTo>
                  <a:pt x="99391" y="59634"/>
                </a:lnTo>
                <a:lnTo>
                  <a:pt x="178904" y="0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Freeform 9"/>
          <p:cNvSpPr>
            <a:spLocks noChangeArrowheads="1"/>
          </p:cNvSpPr>
          <p:nvPr/>
        </p:nvSpPr>
        <p:spPr bwMode="auto">
          <a:xfrm>
            <a:off x="6599238" y="2763838"/>
            <a:ext cx="328612" cy="277812"/>
          </a:xfrm>
          <a:custGeom>
            <a:avLst/>
            <a:gdLst>
              <a:gd name="T0" fmla="*/ 0 w 327991"/>
              <a:gd name="T1" fmla="*/ 99046 h 278296"/>
              <a:gd name="T2" fmla="*/ 99768 w 327991"/>
              <a:gd name="T3" fmla="*/ 247616 h 278296"/>
              <a:gd name="T4" fmla="*/ 319257 w 327991"/>
              <a:gd name="T5" fmla="*/ 277329 h 278296"/>
              <a:gd name="T6" fmla="*/ 329234 w 327991"/>
              <a:gd name="T7" fmla="*/ 138664 h 278296"/>
              <a:gd name="T8" fmla="*/ 219489 w 327991"/>
              <a:gd name="T9" fmla="*/ 29714 h 278296"/>
              <a:gd name="T10" fmla="*/ 179582 w 327991"/>
              <a:gd name="T11" fmla="*/ 0 h 278296"/>
              <a:gd name="T12" fmla="*/ 89791 w 327991"/>
              <a:gd name="T13" fmla="*/ 0 h 278296"/>
              <a:gd name="T14" fmla="*/ 0 w 327991"/>
              <a:gd name="T15" fmla="*/ 99046 h 278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7991" h="278296">
                <a:moveTo>
                  <a:pt x="0" y="99392"/>
                </a:moveTo>
                <a:lnTo>
                  <a:pt x="99391" y="248479"/>
                </a:lnTo>
                <a:lnTo>
                  <a:pt x="318052" y="278296"/>
                </a:lnTo>
                <a:lnTo>
                  <a:pt x="327991" y="139148"/>
                </a:lnTo>
                <a:lnTo>
                  <a:pt x="218660" y="29818"/>
                </a:lnTo>
                <a:lnTo>
                  <a:pt x="178904" y="0"/>
                </a:lnTo>
                <a:lnTo>
                  <a:pt x="89452" y="0"/>
                </a:lnTo>
                <a:lnTo>
                  <a:pt x="0" y="99392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Freeform 10"/>
          <p:cNvSpPr>
            <a:spLocks noChangeArrowheads="1"/>
          </p:cNvSpPr>
          <p:nvPr/>
        </p:nvSpPr>
        <p:spPr bwMode="auto">
          <a:xfrm>
            <a:off x="4025900" y="3776663"/>
            <a:ext cx="261938" cy="417512"/>
          </a:xfrm>
          <a:custGeom>
            <a:avLst/>
            <a:gdLst>
              <a:gd name="T0" fmla="*/ 0 w 262268"/>
              <a:gd name="T1" fmla="*/ 69597 h 417443"/>
              <a:gd name="T2" fmla="*/ 59485 w 262268"/>
              <a:gd name="T3" fmla="*/ 248560 h 417443"/>
              <a:gd name="T4" fmla="*/ 59485 w 262268"/>
              <a:gd name="T5" fmla="*/ 417581 h 417443"/>
              <a:gd name="T6" fmla="*/ 208197 w 262268"/>
              <a:gd name="T7" fmla="*/ 377811 h 417443"/>
              <a:gd name="T8" fmla="*/ 257767 w 262268"/>
              <a:gd name="T9" fmla="*/ 288330 h 417443"/>
              <a:gd name="T10" fmla="*/ 257767 w 262268"/>
              <a:gd name="T11" fmla="*/ 208790 h 417443"/>
              <a:gd name="T12" fmla="*/ 247853 w 262268"/>
              <a:gd name="T13" fmla="*/ 99423 h 417443"/>
              <a:gd name="T14" fmla="*/ 148712 w 262268"/>
              <a:gd name="T15" fmla="*/ 59654 h 417443"/>
              <a:gd name="T16" fmla="*/ 99141 w 262268"/>
              <a:gd name="T17" fmla="*/ 0 h 417443"/>
              <a:gd name="T18" fmla="*/ 0 w 262268"/>
              <a:gd name="T19" fmla="*/ 0 h 417443"/>
              <a:gd name="T20" fmla="*/ 0 w 262268"/>
              <a:gd name="T21" fmla="*/ 69597 h 4174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2268" h="417443">
                <a:moveTo>
                  <a:pt x="0" y="69573"/>
                </a:moveTo>
                <a:lnTo>
                  <a:pt x="59635" y="248478"/>
                </a:lnTo>
                <a:lnTo>
                  <a:pt x="59635" y="417443"/>
                </a:lnTo>
                <a:lnTo>
                  <a:pt x="208722" y="377687"/>
                </a:lnTo>
                <a:cubicBezTo>
                  <a:pt x="262268" y="302721"/>
                  <a:pt x="258417" y="336613"/>
                  <a:pt x="258417" y="288234"/>
                </a:cubicBezTo>
                <a:lnTo>
                  <a:pt x="258417" y="208721"/>
                </a:lnTo>
                <a:lnTo>
                  <a:pt x="248478" y="99391"/>
                </a:lnTo>
                <a:cubicBezTo>
                  <a:pt x="162029" y="66972"/>
                  <a:pt x="194283" y="82232"/>
                  <a:pt x="149087" y="59634"/>
                </a:cubicBezTo>
                <a:lnTo>
                  <a:pt x="99391" y="0"/>
                </a:lnTo>
                <a:lnTo>
                  <a:pt x="0" y="0"/>
                </a:lnTo>
                <a:lnTo>
                  <a:pt x="0" y="69573"/>
                </a:lnTo>
                <a:close/>
              </a:path>
            </a:pathLst>
          </a:custGeom>
          <a:solidFill>
            <a:srgbClr val="FFFF00"/>
          </a:solidFill>
          <a:ln w="255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2843213" y="3789363"/>
            <a:ext cx="1223962" cy="2873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V="1">
            <a:off x="2843213" y="2490788"/>
            <a:ext cx="1152525" cy="5794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V="1">
            <a:off x="2843213" y="2995613"/>
            <a:ext cx="2736850" cy="5064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V="1">
            <a:off x="2843213" y="3009900"/>
            <a:ext cx="3856037" cy="7080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584575" y="6396038"/>
            <a:ext cx="53530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Запрос по характеристикам/поиск объектов</a:t>
            </a: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07950" y="5661025"/>
            <a:ext cx="2519363" cy="6477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112713" y="5661025"/>
            <a:ext cx="1965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«Преобладающая порода» = «Сосна»</a:t>
            </a:r>
          </a:p>
        </p:txBody>
      </p:sp>
    </p:spTree>
    <p:extLst>
      <p:ext uri="{BB962C8B-B14F-4D97-AF65-F5344CB8AC3E}">
        <p14:creationId xmlns:p14="http://schemas.microsoft.com/office/powerpoint/2010/main" val="29759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356393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-152400" y="-152400"/>
            <a:ext cx="9544050" cy="1217613"/>
            <a:chOff x="-96" y="-96"/>
            <a:chExt cx="6012" cy="767"/>
          </a:xfrm>
        </p:grpSpPr>
        <p:pic>
          <p:nvPicPr>
            <p:cNvPr id="2664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96"/>
              <a:ext cx="6012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46" name="Text Box 4"/>
            <p:cNvSpPr txBox="1">
              <a:spLocks noChangeArrowheads="1"/>
            </p:cNvSpPr>
            <p:nvPr/>
          </p:nvSpPr>
          <p:spPr bwMode="auto">
            <a:xfrm>
              <a:off x="0" y="-36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Цифровое картографирование, как помощник при выполнении ряда критериев</a:t>
              </a:r>
            </a:p>
          </p:txBody>
        </p:sp>
      </p:grp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276475"/>
            <a:ext cx="37798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indent="-284163"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ЛВПЦ всех категорий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708400" y="3644900"/>
            <a:ext cx="900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Tahoma" pitchFamily="32" charset="0"/>
                <a:cs typeface="Tahoma" pitchFamily="32" charset="0"/>
              </a:rPr>
              <a:t>ГИС</a:t>
            </a:r>
          </a:p>
        </p:txBody>
      </p:sp>
      <p:cxnSp>
        <p:nvCxnSpPr>
          <p:cNvPr id="26630" name="AutoShape 7"/>
          <p:cNvCxnSpPr>
            <a:cxnSpLocks noChangeShapeType="1"/>
          </p:cNvCxnSpPr>
          <p:nvPr/>
        </p:nvCxnSpPr>
        <p:spPr bwMode="auto">
          <a:xfrm>
            <a:off x="2555875" y="2781300"/>
            <a:ext cx="936625" cy="503238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1" name="AutoShape 8"/>
          <p:cNvCxnSpPr>
            <a:cxnSpLocks noChangeShapeType="1"/>
          </p:cNvCxnSpPr>
          <p:nvPr/>
        </p:nvCxnSpPr>
        <p:spPr bwMode="auto">
          <a:xfrm flipH="1">
            <a:off x="3922713" y="2422525"/>
            <a:ext cx="504825" cy="1588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2" name="AutoShape 9"/>
          <p:cNvCxnSpPr>
            <a:cxnSpLocks noChangeShapeType="1"/>
          </p:cNvCxnSpPr>
          <p:nvPr/>
        </p:nvCxnSpPr>
        <p:spPr bwMode="auto">
          <a:xfrm flipH="1">
            <a:off x="4791075" y="2130425"/>
            <a:ext cx="719138" cy="577850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3" name="AutoShape 10"/>
          <p:cNvCxnSpPr>
            <a:cxnSpLocks noChangeShapeType="1"/>
          </p:cNvCxnSpPr>
          <p:nvPr/>
        </p:nvCxnSpPr>
        <p:spPr bwMode="auto">
          <a:xfrm flipV="1">
            <a:off x="2484438" y="5013325"/>
            <a:ext cx="647700" cy="431800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34" name="AutoShape 11"/>
          <p:cNvCxnSpPr>
            <a:cxnSpLocks noChangeShapeType="1"/>
          </p:cNvCxnSpPr>
          <p:nvPr/>
        </p:nvCxnSpPr>
        <p:spPr bwMode="auto">
          <a:xfrm flipH="1" flipV="1">
            <a:off x="5076825" y="4441825"/>
            <a:ext cx="647700" cy="503238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-612775" y="3716338"/>
            <a:ext cx="3671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indent="-284163"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lvl="1"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        повыдельная карта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6096000" y="2205038"/>
            <a:ext cx="2017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квартальная сеть</a:t>
            </a:r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-323850" y="5445125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lvl="1" indent="0"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места потенциальной концентрации видов, занесенных в Красную Книгу Республики Карелия</a:t>
            </a:r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4787900" y="5661025"/>
            <a:ext cx="457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сеть репрезентативных (эталонных) участков</a:t>
            </a:r>
          </a:p>
        </p:txBody>
      </p:sp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2484438" y="1412875"/>
            <a:ext cx="457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несущая способность почв и их чувствительность к повреждениям</a:t>
            </a:r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7169150" y="3716338"/>
            <a:ext cx="5953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800">
                <a:solidFill>
                  <a:srgbClr val="0000BC"/>
                </a:solidFill>
                <a:latin typeface="Tahoma" pitchFamily="32" charset="0"/>
                <a:cs typeface="Tahoma" pitchFamily="32" charset="0"/>
              </a:rPr>
              <a:t>ОЗУ</a:t>
            </a:r>
          </a:p>
        </p:txBody>
      </p:sp>
      <p:cxnSp>
        <p:nvCxnSpPr>
          <p:cNvPr id="26641" name="AutoShape 18"/>
          <p:cNvCxnSpPr>
            <a:cxnSpLocks noChangeShapeType="1"/>
            <a:endCxn id="26635" idx="3"/>
          </p:cNvCxnSpPr>
          <p:nvPr/>
        </p:nvCxnSpPr>
        <p:spPr bwMode="auto">
          <a:xfrm flipV="1">
            <a:off x="2700338" y="3900488"/>
            <a:ext cx="360362" cy="33337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2" name="AutoShape 19"/>
          <p:cNvCxnSpPr>
            <a:cxnSpLocks noChangeShapeType="1"/>
          </p:cNvCxnSpPr>
          <p:nvPr/>
        </p:nvCxnSpPr>
        <p:spPr bwMode="auto">
          <a:xfrm flipH="1" flipV="1">
            <a:off x="5219700" y="4005263"/>
            <a:ext cx="863600" cy="1587"/>
          </a:xfrm>
          <a:prstGeom prst="straightConnector1">
            <a:avLst/>
          </a:prstGeom>
          <a:noFill/>
          <a:ln w="9360">
            <a:solidFill>
              <a:srgbClr val="0000B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2998788" y="3933825"/>
            <a:ext cx="2465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>
                <a:solidFill>
                  <a:srgbClr val="0070C0"/>
                </a:solidFill>
                <a:latin typeface="Tahoma" pitchFamily="32" charset="0"/>
                <a:cs typeface="Tahoma" pitchFamily="32" charset="0"/>
              </a:rPr>
              <a:t>лесоуправления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5364163" y="4365625"/>
            <a:ext cx="184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281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-60325" y="-92075"/>
            <a:ext cx="9258300" cy="687388"/>
            <a:chOff x="-38" y="-58"/>
            <a:chExt cx="5832" cy="433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58"/>
              <a:ext cx="5832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5288" y="0"/>
            <a:ext cx="783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0825" y="765175"/>
            <a:ext cx="849788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000" b="1" dirty="0">
                <a:solidFill>
                  <a:srgbClr val="0000BC"/>
                </a:solidFill>
                <a:latin typeface="Tahoma" pitchFamily="32" charset="0"/>
              </a:rPr>
              <a:t>ГИС </a:t>
            </a:r>
            <a:r>
              <a:rPr lang="ru-RU" altLang="ru-RU" sz="2000" b="1" dirty="0" err="1">
                <a:solidFill>
                  <a:srgbClr val="0000BC"/>
                </a:solidFill>
                <a:latin typeface="Tahoma" pitchFamily="32" charset="0"/>
              </a:rPr>
              <a:t>лесоуправления</a:t>
            </a:r>
            <a:endParaRPr lang="ru-RU" altLang="ru-RU" sz="2000" b="1" dirty="0">
              <a:solidFill>
                <a:srgbClr val="0000BC"/>
              </a:solidFill>
              <a:latin typeface="Tahoma" pitchFamily="32" charset="0"/>
            </a:endParaRP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0000BC"/>
              </a:solidFill>
              <a:latin typeface="Tahoma" pitchFamily="32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лесохозяйственный блок: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 выделы;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 квартальная лесоустроительная сеть;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 гидрография;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 дороги;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 др.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экологический блок: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ЛВПЦ;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репрезентативные участки;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ОЗУ;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Char char="-"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Места потенциальной концентрации </a:t>
            </a:r>
            <a:r>
              <a:rPr lang="ru-RU" altLang="ru-RU" sz="2000" dirty="0" err="1">
                <a:solidFill>
                  <a:srgbClr val="0000BC"/>
                </a:solidFill>
                <a:latin typeface="Tahoma" pitchFamily="32" charset="0"/>
              </a:rPr>
              <a:t>краснокнижных</a:t>
            </a: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 видов.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None/>
            </a:pPr>
            <a:endParaRPr lang="ru-RU" altLang="ru-RU" sz="2000" dirty="0">
              <a:solidFill>
                <a:srgbClr val="0000BC"/>
              </a:solidFill>
              <a:latin typeface="Tahoma" pitchFamily="32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BC"/>
                </a:solidFill>
                <a:latin typeface="Tahoma" pitchFamily="32" charset="0"/>
              </a:rPr>
              <a:t>Цифровые карты, представленные в виде Географической Информационной Системы (ГИС) используются для сбора, хранения, оперативного обновления и анализа данных</a:t>
            </a:r>
          </a:p>
          <a:p>
            <a:pPr algn="just" eaLnBrk="1" hangingPunct="1">
              <a:buClr>
                <a:srgbClr val="0000BC"/>
              </a:buClr>
              <a:buFont typeface="Tahoma" pitchFamily="32" charset="0"/>
              <a:buNone/>
            </a:pPr>
            <a:endParaRPr lang="ru-RU" altLang="ru-RU" sz="2000" dirty="0">
              <a:solidFill>
                <a:srgbClr val="0000BC"/>
              </a:solidFill>
              <a:latin typeface="Tahoma" pitchFamily="32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992438" y="0"/>
            <a:ext cx="446235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FFFFFF"/>
                </a:solidFill>
                <a:latin typeface="Arial" charset="0"/>
              </a:rPr>
              <a:t>ГИС и </a:t>
            </a:r>
            <a:r>
              <a:rPr lang="ru-RU" altLang="ru-RU" b="1" dirty="0" smtClean="0">
                <a:solidFill>
                  <a:srgbClr val="FFFFFF"/>
                </a:solidFill>
                <a:latin typeface="Arial" charset="0"/>
              </a:rPr>
              <a:t>природопользование</a:t>
            </a:r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1638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89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91440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7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174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3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062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84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1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350963"/>
            <a:ext cx="90551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7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89646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2150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09" name="Text Box 3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0"/>
            <a:ext cx="90360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2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56393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-79375" y="-103188"/>
            <a:ext cx="9258300" cy="1473201"/>
            <a:chOff x="-50" y="-65"/>
            <a:chExt cx="5832" cy="928"/>
          </a:xfrm>
        </p:grpSpPr>
        <p:pic>
          <p:nvPicPr>
            <p:cNvPr id="225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" y="-65"/>
              <a:ext cx="5832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7" name="Text Box 4"/>
            <p:cNvSpPr txBox="1">
              <a:spLocks noChangeArrowheads="1"/>
            </p:cNvSpPr>
            <p:nvPr/>
          </p:nvSpPr>
          <p:spPr bwMode="auto">
            <a:xfrm>
              <a:off x="-12" y="-7"/>
              <a:ext cx="5759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b="1">
                  <a:solidFill>
                    <a:srgbClr val="FFFFFF"/>
                  </a:solidFill>
                  <a:latin typeface="Arial" charset="0"/>
                  <a:cs typeface="Tahoma" pitchFamily="32" charset="0"/>
                </a:rPr>
                <a:t>Плюсы геоинформационного обеспечения лесохозяйственной деятельности</a:t>
              </a:r>
            </a:p>
          </p:txBody>
        </p:sp>
      </p:grp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20838"/>
            <a:ext cx="1573213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Freeform 6"/>
          <p:cNvSpPr>
            <a:spLocks noChangeArrowheads="1"/>
          </p:cNvSpPr>
          <p:nvPr/>
        </p:nvSpPr>
        <p:spPr bwMode="auto">
          <a:xfrm>
            <a:off x="3203575" y="2060575"/>
            <a:ext cx="1746250" cy="2974975"/>
          </a:xfrm>
          <a:custGeom>
            <a:avLst/>
            <a:gdLst>
              <a:gd name="T0" fmla="*/ 695508 w 1746913"/>
              <a:gd name="T1" fmla="*/ 40937 h 2975211"/>
              <a:gd name="T2" fmla="*/ 695508 w 1746913"/>
              <a:gd name="T3" fmla="*/ 40937 h 2975211"/>
              <a:gd name="T4" fmla="*/ 545496 w 1746913"/>
              <a:gd name="T5" fmla="*/ 150101 h 2975211"/>
              <a:gd name="T6" fmla="*/ 0 w 1746913"/>
              <a:gd name="T7" fmla="*/ 1091647 h 2975211"/>
              <a:gd name="T8" fmla="*/ 27276 w 1746913"/>
              <a:gd name="T9" fmla="*/ 1364560 h 2975211"/>
              <a:gd name="T10" fmla="*/ 559134 w 1746913"/>
              <a:gd name="T11" fmla="*/ 1787573 h 2975211"/>
              <a:gd name="T12" fmla="*/ 600045 w 1746913"/>
              <a:gd name="T13" fmla="*/ 1964966 h 2975211"/>
              <a:gd name="T14" fmla="*/ 586408 w 1746913"/>
              <a:gd name="T15" fmla="*/ 2019548 h 2975211"/>
              <a:gd name="T16" fmla="*/ 586408 w 1746913"/>
              <a:gd name="T17" fmla="*/ 2101421 h 2975211"/>
              <a:gd name="T18" fmla="*/ 572772 w 1746913"/>
              <a:gd name="T19" fmla="*/ 2579017 h 2975211"/>
              <a:gd name="T20" fmla="*/ 1227367 w 1746913"/>
              <a:gd name="T21" fmla="*/ 2974739 h 2975211"/>
              <a:gd name="T22" fmla="*/ 1391016 w 1746913"/>
              <a:gd name="T23" fmla="*/ 2961095 h 2975211"/>
              <a:gd name="T24" fmla="*/ 1459202 w 1746913"/>
              <a:gd name="T25" fmla="*/ 2619955 h 2975211"/>
              <a:gd name="T26" fmla="*/ 1336467 w 1746913"/>
              <a:gd name="T27" fmla="*/ 2538081 h 2975211"/>
              <a:gd name="T28" fmla="*/ 1186455 w 1746913"/>
              <a:gd name="T29" fmla="*/ 1855801 h 2975211"/>
              <a:gd name="T30" fmla="*/ 1227367 w 1746913"/>
              <a:gd name="T31" fmla="*/ 1719345 h 2975211"/>
              <a:gd name="T32" fmla="*/ 1254642 w 1746913"/>
              <a:gd name="T33" fmla="*/ 1651118 h 2975211"/>
              <a:gd name="T34" fmla="*/ 1609214 w 1746913"/>
              <a:gd name="T35" fmla="*/ 1214458 h 2975211"/>
              <a:gd name="T36" fmla="*/ 1691038 w 1746913"/>
              <a:gd name="T37" fmla="*/ 1105293 h 2975211"/>
              <a:gd name="T38" fmla="*/ 1745587 w 1746913"/>
              <a:gd name="T39" fmla="*/ 818735 h 2975211"/>
              <a:gd name="T40" fmla="*/ 1131904 w 1746913"/>
              <a:gd name="T41" fmla="*/ 600406 h 2975211"/>
              <a:gd name="T42" fmla="*/ 1131904 w 1746913"/>
              <a:gd name="T43" fmla="*/ 300202 h 2975211"/>
              <a:gd name="T44" fmla="*/ 1022805 w 1746913"/>
              <a:gd name="T45" fmla="*/ 0 h 2975211"/>
              <a:gd name="T46" fmla="*/ 695508 w 1746913"/>
              <a:gd name="T47" fmla="*/ 40937 h 29752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6913" h="2975211">
                <a:moveTo>
                  <a:pt x="696036" y="40943"/>
                </a:moveTo>
                <a:lnTo>
                  <a:pt x="696036" y="40943"/>
                </a:lnTo>
                <a:lnTo>
                  <a:pt x="545910" y="150125"/>
                </a:lnTo>
                <a:lnTo>
                  <a:pt x="0" y="1091820"/>
                </a:lnTo>
                <a:cubicBezTo>
                  <a:pt x="36218" y="1272907"/>
                  <a:pt x="27296" y="1181904"/>
                  <a:pt x="27296" y="1364776"/>
                </a:cubicBezTo>
                <a:lnTo>
                  <a:pt x="559558" y="1787856"/>
                </a:lnTo>
                <a:cubicBezTo>
                  <a:pt x="573206" y="1846996"/>
                  <a:pt x="593409" y="1904998"/>
                  <a:pt x="600501" y="1965277"/>
                </a:cubicBezTo>
                <a:cubicBezTo>
                  <a:pt x="602693" y="1983905"/>
                  <a:pt x="588720" y="2001204"/>
                  <a:pt x="586854" y="2019868"/>
                </a:cubicBezTo>
                <a:cubicBezTo>
                  <a:pt x="584138" y="2047028"/>
                  <a:pt x="586854" y="2074459"/>
                  <a:pt x="586854" y="2101755"/>
                </a:cubicBezTo>
                <a:lnTo>
                  <a:pt x="573206" y="2579426"/>
                </a:lnTo>
                <a:lnTo>
                  <a:pt x="1228299" y="2975211"/>
                </a:lnTo>
                <a:lnTo>
                  <a:pt x="1392072" y="2961564"/>
                </a:lnTo>
                <a:lnTo>
                  <a:pt x="1460310" y="2620370"/>
                </a:lnTo>
                <a:lnTo>
                  <a:pt x="1337481" y="2538483"/>
                </a:lnTo>
                <a:lnTo>
                  <a:pt x="1187355" y="1856095"/>
                </a:lnTo>
                <a:cubicBezTo>
                  <a:pt x="1201003" y="1810602"/>
                  <a:pt x="1213279" y="1764675"/>
                  <a:pt x="1228299" y="1719617"/>
                </a:cubicBezTo>
                <a:cubicBezTo>
                  <a:pt x="1236046" y="1696376"/>
                  <a:pt x="1255594" y="1651379"/>
                  <a:pt x="1255594" y="1651379"/>
                </a:cubicBezTo>
                <a:lnTo>
                  <a:pt x="1610436" y="1214650"/>
                </a:lnTo>
                <a:lnTo>
                  <a:pt x="1692322" y="1105468"/>
                </a:lnTo>
                <a:lnTo>
                  <a:pt x="1746913" y="818865"/>
                </a:lnTo>
                <a:lnTo>
                  <a:pt x="1132764" y="600501"/>
                </a:lnTo>
                <a:lnTo>
                  <a:pt x="1132764" y="300250"/>
                </a:lnTo>
                <a:lnTo>
                  <a:pt x="1023582" y="0"/>
                </a:lnTo>
                <a:lnTo>
                  <a:pt x="696036" y="40943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1979613" y="2420938"/>
            <a:ext cx="1152525" cy="50482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0000BC"/>
          </a:solidFill>
          <a:ln w="25560">
            <a:solidFill>
              <a:srgbClr val="0095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5" name="AutoShape 8"/>
          <p:cNvSpPr>
            <a:spLocks noChangeArrowheads="1"/>
          </p:cNvSpPr>
          <p:nvPr/>
        </p:nvSpPr>
        <p:spPr bwMode="auto">
          <a:xfrm>
            <a:off x="4859338" y="4508500"/>
            <a:ext cx="1150937" cy="503238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00BC"/>
          </a:solidFill>
          <a:ln w="25560">
            <a:solidFill>
              <a:srgbClr val="0095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161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5FDEC5-24AE-46D0-8E48-F29756AC2FB5}"/>
</file>

<file path=customXml/itemProps2.xml><?xml version="1.0" encoding="utf-8"?>
<ds:datastoreItem xmlns:ds="http://schemas.openxmlformats.org/officeDocument/2006/customXml" ds:itemID="{67156FCA-64F2-4F53-B958-C39329B042A2}"/>
</file>

<file path=customXml/itemProps3.xml><?xml version="1.0" encoding="utf-8"?>
<ds:datastoreItem xmlns:ds="http://schemas.openxmlformats.org/officeDocument/2006/customXml" ds:itemID="{A4B024A4-F3C1-4E4A-8602-948514E4B603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204</Words>
  <Application>Microsoft Office PowerPoint</Application>
  <PresentationFormat>Экран (4:3)</PresentationFormat>
  <Paragraphs>65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ГИС в природопользовании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ГИС в природопользовании</dc:title>
  <dc:creator>XTreme.ws</dc:creator>
  <cp:lastModifiedBy>XTreme.ws</cp:lastModifiedBy>
  <cp:revision>1</cp:revision>
  <dcterms:created xsi:type="dcterms:W3CDTF">2013-11-08T16:33:05Z</dcterms:created>
  <dcterms:modified xsi:type="dcterms:W3CDTF">2013-11-08T16:33:40Z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